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722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292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38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485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357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4788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08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8920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211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920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2165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539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0292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6338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108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010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932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270" cy="3787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420"/>
              </a:lnSpc>
              <a:spcBef>
                <a:spcPts val="100"/>
              </a:spcBef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4</a:t>
            </a:r>
            <a:endParaRPr sz="1200">
              <a:latin typeface="Cambria"/>
              <a:cs typeface="Cambria"/>
            </a:endParaRPr>
          </a:p>
          <a:p>
            <a:pPr marL="1922145" marR="1914525" algn="ctr">
              <a:lnSpc>
                <a:spcPts val="1420"/>
              </a:lnSpc>
              <a:spcBef>
                <a:spcPts val="45"/>
              </a:spcBef>
            </a:pPr>
            <a:r>
              <a:rPr sz="1200" b="1" spc="80" dirty="0">
                <a:latin typeface="Cambria"/>
                <a:cs typeface="Cambria"/>
              </a:rPr>
              <a:t>Input-Output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Lecture-2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55"/>
              </a:lnSpc>
            </a:pPr>
            <a:r>
              <a:rPr sz="1200" b="1" spc="95" dirty="0">
                <a:latin typeface="Cambria"/>
                <a:cs typeface="Cambria"/>
              </a:rPr>
              <a:t>I/O </a:t>
            </a:r>
            <a:r>
              <a:rPr sz="1200" b="1" spc="70" dirty="0">
                <a:latin typeface="Cambria"/>
                <a:cs typeface="Cambria"/>
              </a:rPr>
              <a:t>Interface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97900"/>
              </a:lnSpc>
            </a:pPr>
            <a:r>
              <a:rPr sz="1200" spc="55" dirty="0">
                <a:latin typeface="Cambria"/>
                <a:cs typeface="Cambria"/>
              </a:rPr>
              <a:t>Interface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shared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boundary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between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separate</a:t>
            </a:r>
            <a:r>
              <a:rPr sz="1200" spc="75" dirty="0">
                <a:latin typeface="Cambria"/>
                <a:cs typeface="Cambria"/>
              </a:rPr>
              <a:t> components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computer system which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90" dirty="0">
                <a:latin typeface="Cambria"/>
                <a:cs typeface="Cambria"/>
              </a:rPr>
              <a:t>used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85" dirty="0">
                <a:latin typeface="Cambria"/>
                <a:cs typeface="Cambria"/>
              </a:rPr>
              <a:t>attach </a:t>
            </a:r>
            <a:r>
              <a:rPr sz="1200" spc="30" dirty="0">
                <a:latin typeface="Cambria"/>
                <a:cs typeface="Cambria"/>
              </a:rPr>
              <a:t>two or </a:t>
            </a:r>
            <a:r>
              <a:rPr sz="1200" spc="55" dirty="0">
                <a:latin typeface="Cambria"/>
                <a:cs typeface="Cambria"/>
              </a:rPr>
              <a:t>more </a:t>
            </a:r>
            <a:r>
              <a:rPr sz="1200" spc="80" dirty="0">
                <a:latin typeface="Cambria"/>
                <a:cs typeface="Cambria"/>
              </a:rPr>
              <a:t>components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system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communication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purposes.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ts val="1405"/>
              </a:lnSpc>
            </a:pPr>
            <a:r>
              <a:rPr sz="1200" b="1" spc="50" dirty="0">
                <a:latin typeface="Cambria"/>
                <a:cs typeface="Cambria"/>
              </a:rPr>
              <a:t>There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30" dirty="0">
                <a:latin typeface="Cambria"/>
                <a:cs typeface="Cambria"/>
              </a:rPr>
              <a:t>are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two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types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interface:</a:t>
            </a:r>
            <a:endParaRPr sz="1200">
              <a:latin typeface="Cambria"/>
              <a:cs typeface="Cambria"/>
            </a:endParaRPr>
          </a:p>
          <a:p>
            <a:pPr marL="469265" indent="-228600" algn="just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110" dirty="0">
                <a:latin typeface="Cambria"/>
                <a:cs typeface="Cambria"/>
              </a:rPr>
              <a:t>CPU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interface</a:t>
            </a:r>
            <a:endParaRPr sz="1200">
              <a:latin typeface="Cambria"/>
              <a:cs typeface="Cambria"/>
            </a:endParaRPr>
          </a:p>
          <a:p>
            <a:pPr marL="469265" indent="-228600" algn="just">
              <a:lnSpc>
                <a:spcPct val="100000"/>
              </a:lnSpc>
              <a:spcBef>
                <a:spcPts val="5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95" dirty="0">
                <a:latin typeface="Cambria"/>
                <a:cs typeface="Cambria"/>
              </a:rPr>
              <a:t>I/O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interface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Cambria"/>
              <a:cs typeface="Cambria"/>
            </a:endParaRPr>
          </a:p>
          <a:p>
            <a:pPr marL="12700" algn="just">
              <a:lnSpc>
                <a:spcPts val="1415"/>
              </a:lnSpc>
            </a:pPr>
            <a:r>
              <a:rPr sz="1200" b="1" spc="80" dirty="0">
                <a:latin typeface="Cambria"/>
                <a:cs typeface="Cambria"/>
              </a:rPr>
              <a:t>Input-Output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Interface: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ts val="1415"/>
              </a:lnSpc>
            </a:pPr>
            <a:r>
              <a:rPr sz="1200" spc="55" dirty="0">
                <a:latin typeface="Cambria"/>
                <a:cs typeface="Cambria"/>
              </a:rPr>
              <a:t>Peripherals 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connected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4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need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special 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communication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links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1200" spc="60" dirty="0">
                <a:latin typeface="Cambria"/>
                <a:cs typeface="Cambria"/>
              </a:rPr>
              <a:t>interfacing  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  </a:t>
            </a:r>
            <a:r>
              <a:rPr sz="1200" spc="140" dirty="0">
                <a:latin typeface="Cambria"/>
                <a:cs typeface="Cambria"/>
              </a:rPr>
              <a:t> CPU. </a:t>
            </a:r>
            <a:r>
              <a:rPr sz="1200" spc="3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 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 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system, </a:t>
            </a:r>
            <a:r>
              <a:rPr sz="1200" spc="4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there  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 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special  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hardware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12700"/>
              </a:lnSpc>
            </a:pPr>
            <a:r>
              <a:rPr sz="1200" spc="80" dirty="0">
                <a:latin typeface="Cambria"/>
                <a:cs typeface="Cambria"/>
              </a:rPr>
              <a:t>components </a:t>
            </a:r>
            <a:r>
              <a:rPr sz="1200" spc="50" dirty="0">
                <a:latin typeface="Cambria"/>
                <a:cs typeface="Cambria"/>
              </a:rPr>
              <a:t>between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0" dirty="0">
                <a:latin typeface="Cambria"/>
                <a:cs typeface="Cambria"/>
              </a:rPr>
              <a:t>peripherals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30" dirty="0">
                <a:latin typeface="Cambria"/>
                <a:cs typeface="Cambria"/>
              </a:rPr>
              <a:t>or </a:t>
            </a:r>
            <a:r>
              <a:rPr sz="1200" spc="90" dirty="0">
                <a:latin typeface="Cambria"/>
                <a:cs typeface="Cambria"/>
              </a:rPr>
              <a:t>manage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5" dirty="0">
                <a:latin typeface="Cambria"/>
                <a:cs typeface="Cambria"/>
              </a:rPr>
              <a:t>input-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transfers.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These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components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called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input-output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interface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units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because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they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provide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communication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links</a:t>
            </a:r>
            <a:r>
              <a:rPr sz="1200" spc="4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between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processor</a:t>
            </a:r>
            <a:r>
              <a:rPr sz="1200" spc="3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bus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peripherals.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They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method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transferring  </a:t>
            </a:r>
            <a:r>
              <a:rPr sz="1200" spc="65" dirty="0">
                <a:latin typeface="Cambria"/>
                <a:cs typeface="Cambria"/>
              </a:rPr>
              <a:t>information  </a:t>
            </a:r>
            <a:r>
              <a:rPr sz="1200" spc="45" dirty="0">
                <a:latin typeface="Cambria"/>
                <a:cs typeface="Cambria"/>
              </a:rPr>
              <a:t>between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internal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system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input-output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devices.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7344917"/>
            <a:ext cx="5970270" cy="2023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133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purpose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communication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link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resolve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differences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exist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central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peripheral.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major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differences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are: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2200"/>
              </a:lnSpc>
              <a:spcBef>
                <a:spcPts val="1070"/>
              </a:spcBef>
              <a:buFont typeface="Symbol"/>
              <a:buChar char=""/>
              <a:tabLst>
                <a:tab pos="518795" algn="l"/>
              </a:tabLst>
            </a:pPr>
            <a:r>
              <a:rPr dirty="0"/>
              <a:t>	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Peripherals are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electromechanical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electromagnetic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devices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their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manner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operation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different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from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operation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  </a:t>
            </a:r>
            <a:r>
              <a:rPr sz="1200" spc="140" dirty="0">
                <a:solidFill>
                  <a:srgbClr val="C00000"/>
                </a:solidFill>
                <a:latin typeface="Cambria"/>
                <a:cs typeface="Cambria"/>
              </a:rPr>
              <a:t>CPU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and 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memory,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which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 electronic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devices</a:t>
            </a:r>
            <a:r>
              <a:rPr sz="1200" spc="60" dirty="0">
                <a:latin typeface="Cambria"/>
                <a:cs typeface="Cambria"/>
              </a:rPr>
              <a:t>. </a:t>
            </a:r>
            <a:r>
              <a:rPr sz="1200" spc="45" dirty="0">
                <a:latin typeface="Cambria"/>
                <a:cs typeface="Cambria"/>
              </a:rPr>
              <a:t>Therefore,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conversion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5" dirty="0">
                <a:latin typeface="Cambria"/>
                <a:cs typeface="Cambria"/>
              </a:rPr>
              <a:t>signal values </a:t>
            </a:r>
            <a:r>
              <a:rPr sz="1200" spc="90" dirty="0">
                <a:latin typeface="Cambria"/>
                <a:cs typeface="Cambria"/>
              </a:rPr>
              <a:t>may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required.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2100"/>
              </a:lnSpc>
              <a:spcBef>
                <a:spcPts val="90"/>
              </a:spcBef>
              <a:buFont typeface="Symbol"/>
              <a:buChar char=""/>
              <a:tabLst>
                <a:tab pos="518795" algn="l"/>
              </a:tabLst>
            </a:pPr>
            <a:r>
              <a:rPr dirty="0"/>
              <a:t>	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transfer </a:t>
            </a:r>
            <a:r>
              <a:rPr sz="1200" spc="55" dirty="0">
                <a:solidFill>
                  <a:srgbClr val="006FC0"/>
                </a:solidFill>
                <a:latin typeface="Cambria"/>
                <a:cs typeface="Cambria"/>
              </a:rPr>
              <a:t>rate </a:t>
            </a:r>
            <a:r>
              <a:rPr sz="1200" spc="25" dirty="0">
                <a:solidFill>
                  <a:srgbClr val="006FC0"/>
                </a:solidFill>
                <a:latin typeface="Cambria"/>
                <a:cs typeface="Cambria"/>
              </a:rPr>
              <a:t>of </a:t>
            </a:r>
            <a:r>
              <a:rPr sz="1200" spc="55" dirty="0">
                <a:solidFill>
                  <a:srgbClr val="006FC0"/>
                </a:solidFill>
                <a:latin typeface="Cambria"/>
                <a:cs typeface="Cambria"/>
              </a:rPr>
              <a:t>peripherals </a:t>
            </a:r>
            <a:r>
              <a:rPr sz="1200" spc="65" dirty="0">
                <a:solidFill>
                  <a:srgbClr val="006FC0"/>
                </a:solidFill>
                <a:latin typeface="Cambria"/>
                <a:cs typeface="Cambria"/>
              </a:rPr>
              <a:t>is </a:t>
            </a:r>
            <a:r>
              <a:rPr sz="1200" spc="85" dirty="0">
                <a:solidFill>
                  <a:srgbClr val="006FC0"/>
                </a:solidFill>
                <a:latin typeface="Cambria"/>
                <a:cs typeface="Cambria"/>
              </a:rPr>
              <a:t>usually </a:t>
            </a:r>
            <a:r>
              <a:rPr sz="1200" spc="40" dirty="0">
                <a:solidFill>
                  <a:srgbClr val="006FC0"/>
                </a:solidFill>
                <a:latin typeface="Cambria"/>
                <a:cs typeface="Cambria"/>
              </a:rPr>
              <a:t>slower </a:t>
            </a:r>
            <a:r>
              <a:rPr sz="1200" spc="100" dirty="0">
                <a:solidFill>
                  <a:srgbClr val="006FC0"/>
                </a:solidFill>
                <a:latin typeface="Cambria"/>
                <a:cs typeface="Cambria"/>
              </a:rPr>
              <a:t>than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transfer </a:t>
            </a:r>
            <a:r>
              <a:rPr sz="1200" spc="6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6FC0"/>
                </a:solidFill>
                <a:latin typeface="Cambria"/>
                <a:cs typeface="Cambria"/>
              </a:rPr>
              <a:t>rate </a:t>
            </a:r>
            <a:r>
              <a:rPr sz="1200" spc="25" dirty="0">
                <a:solidFill>
                  <a:srgbClr val="006FC0"/>
                </a:solidFill>
                <a:latin typeface="Cambria"/>
                <a:cs typeface="Cambria"/>
              </a:rPr>
              <a:t>of</a:t>
            </a:r>
            <a:r>
              <a:rPr sz="1200" spc="3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140" dirty="0">
                <a:solidFill>
                  <a:srgbClr val="006FC0"/>
                </a:solidFill>
                <a:latin typeface="Cambria"/>
                <a:cs typeface="Cambria"/>
              </a:rPr>
              <a:t>CPU</a:t>
            </a:r>
            <a:r>
              <a:rPr sz="1200" spc="140" dirty="0">
                <a:latin typeface="Cambria"/>
                <a:cs typeface="Cambria"/>
              </a:rPr>
              <a:t>,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5" dirty="0">
                <a:latin typeface="Cambria"/>
                <a:cs typeface="Cambria"/>
              </a:rPr>
              <a:t>consequently </a:t>
            </a:r>
            <a:r>
              <a:rPr sz="1200" spc="135" dirty="0">
                <a:latin typeface="Cambria"/>
                <a:cs typeface="Cambria"/>
              </a:rPr>
              <a:t>,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0" dirty="0">
                <a:latin typeface="Cambria"/>
                <a:cs typeface="Cambria"/>
              </a:rPr>
              <a:t>synchronization </a:t>
            </a:r>
            <a:r>
              <a:rPr sz="1200" spc="95" dirty="0">
                <a:latin typeface="Cambria"/>
                <a:cs typeface="Cambria"/>
              </a:rPr>
              <a:t>mechanism </a:t>
            </a:r>
            <a:r>
              <a:rPr sz="1200" spc="90" dirty="0">
                <a:latin typeface="Cambria"/>
                <a:cs typeface="Cambria"/>
              </a:rPr>
              <a:t>may </a:t>
            </a:r>
            <a:r>
              <a:rPr sz="1200" spc="55" dirty="0">
                <a:latin typeface="Cambria"/>
                <a:cs typeface="Cambria"/>
              </a:rPr>
              <a:t>be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needed.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709" y="4471487"/>
            <a:ext cx="5091521" cy="2632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08863"/>
            <a:ext cx="5970270" cy="887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5715" indent="-228600" algn="just">
              <a:lnSpc>
                <a:spcPct val="111700"/>
              </a:lnSpc>
              <a:spcBef>
                <a:spcPts val="10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105" dirty="0">
                <a:latin typeface="Cambria"/>
                <a:cs typeface="Cambria"/>
              </a:rPr>
              <a:t>Data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codes</a:t>
            </a:r>
            <a:r>
              <a:rPr sz="1200" spc="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001F5F"/>
                </a:solidFill>
                <a:latin typeface="Cambria"/>
                <a:cs typeface="Cambria"/>
              </a:rPr>
              <a:t>and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formats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 in</a:t>
            </a:r>
            <a:r>
              <a:rPr sz="1200" spc="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1F5F"/>
                </a:solidFill>
                <a:latin typeface="Cambria"/>
                <a:cs typeface="Cambria"/>
              </a:rPr>
              <a:t>peripherals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001F5F"/>
                </a:solidFill>
                <a:latin typeface="Cambria"/>
                <a:cs typeface="Cambria"/>
              </a:rPr>
              <a:t>differ</a:t>
            </a:r>
            <a:r>
              <a:rPr sz="1200" spc="3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1F5F"/>
                </a:solidFill>
                <a:latin typeface="Cambria"/>
                <a:cs typeface="Cambria"/>
              </a:rPr>
              <a:t>from  </a:t>
            </a:r>
            <a:r>
              <a:rPr sz="1200" spc="35" dirty="0">
                <a:solidFill>
                  <a:srgbClr val="001F5F"/>
                </a:solidFill>
                <a:latin typeface="Cambria"/>
                <a:cs typeface="Cambria"/>
              </a:rPr>
              <a:t>word 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format 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in  the </a:t>
            </a:r>
            <a:r>
              <a:rPr sz="1200" spc="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40" dirty="0">
                <a:solidFill>
                  <a:srgbClr val="001F5F"/>
                </a:solidFill>
                <a:latin typeface="Cambria"/>
                <a:cs typeface="Cambria"/>
              </a:rPr>
              <a:t>CPU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2599"/>
              </a:lnSpc>
              <a:spcBef>
                <a:spcPts val="80"/>
              </a:spcBef>
              <a:buFont typeface="Symbol"/>
              <a:buChar char=""/>
              <a:tabLst>
                <a:tab pos="518795" algn="l"/>
              </a:tabLst>
            </a:pPr>
            <a:r>
              <a:rPr dirty="0"/>
              <a:t>	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operating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modes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peripherals </a:t>
            </a:r>
            <a:r>
              <a:rPr sz="1200" spc="60" dirty="0">
                <a:latin typeface="Cambria"/>
                <a:cs typeface="Cambria"/>
              </a:rPr>
              <a:t>are </a:t>
            </a:r>
            <a:r>
              <a:rPr sz="1200" spc="40" dirty="0">
                <a:latin typeface="Cambria"/>
                <a:cs typeface="Cambria"/>
              </a:rPr>
              <a:t>different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  </a:t>
            </a:r>
            <a:r>
              <a:rPr sz="1200" spc="95" dirty="0">
                <a:latin typeface="Cambria"/>
                <a:cs typeface="Cambria"/>
              </a:rPr>
              <a:t>each </a:t>
            </a:r>
            <a:r>
              <a:rPr sz="1200" spc="50" dirty="0">
                <a:latin typeface="Cambria"/>
                <a:cs typeface="Cambria"/>
              </a:rPr>
              <a:t>other 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must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controlled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so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not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00AF50"/>
                </a:solidFill>
                <a:latin typeface="Cambria"/>
                <a:cs typeface="Cambria"/>
              </a:rPr>
              <a:t>to</a:t>
            </a:r>
            <a:r>
              <a:rPr sz="1200" spc="4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disturb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the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AF50"/>
                </a:solidFill>
                <a:latin typeface="Cambria"/>
                <a:cs typeface="Cambria"/>
              </a:rPr>
              <a:t>operation</a:t>
            </a:r>
            <a:r>
              <a:rPr sz="1200" spc="5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00AF50"/>
                </a:solidFill>
                <a:latin typeface="Cambria"/>
                <a:cs typeface="Cambria"/>
              </a:rPr>
              <a:t>of</a:t>
            </a:r>
            <a:r>
              <a:rPr sz="1200" spc="3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AF50"/>
                </a:solidFill>
                <a:latin typeface="Cambria"/>
                <a:cs typeface="Cambria"/>
              </a:rPr>
              <a:t>other </a:t>
            </a:r>
            <a:r>
              <a:rPr sz="1200" spc="55" dirty="0">
                <a:solidFill>
                  <a:srgbClr val="00AF50"/>
                </a:solidFill>
                <a:latin typeface="Cambria"/>
                <a:cs typeface="Cambria"/>
              </a:rPr>
              <a:t> peripherals</a:t>
            </a:r>
            <a:r>
              <a:rPr sz="1200" spc="11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connected</a:t>
            </a:r>
            <a:r>
              <a:rPr sz="1200" spc="114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00AF50"/>
                </a:solidFill>
                <a:latin typeface="Cambria"/>
                <a:cs typeface="Cambria"/>
              </a:rPr>
              <a:t>to</a:t>
            </a:r>
            <a:r>
              <a:rPr sz="1200" spc="12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140" dirty="0">
                <a:solidFill>
                  <a:srgbClr val="00AF50"/>
                </a:solidFill>
                <a:latin typeface="Cambria"/>
                <a:cs typeface="Cambria"/>
              </a:rPr>
              <a:t>CPU.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12799"/>
              </a:lnSpc>
              <a:spcBef>
                <a:spcPts val="990"/>
              </a:spcBef>
            </a:pPr>
            <a:r>
              <a:rPr sz="1200" spc="25" dirty="0">
                <a:latin typeface="Cambria"/>
                <a:cs typeface="Cambria"/>
              </a:rPr>
              <a:t>To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resolve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these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differences,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80" dirty="0">
                <a:latin typeface="Cambria"/>
                <a:cs typeface="Cambria"/>
              </a:rPr>
              <a:t> systems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include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special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hardware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components </a:t>
            </a:r>
            <a:r>
              <a:rPr sz="1200" spc="50" dirty="0">
                <a:latin typeface="Cambria"/>
                <a:cs typeface="Cambria"/>
              </a:rPr>
              <a:t>between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Peripherals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0" dirty="0">
                <a:latin typeface="Cambria"/>
                <a:cs typeface="Cambria"/>
              </a:rPr>
              <a:t>supervises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5" dirty="0">
                <a:latin typeface="Cambria"/>
                <a:cs typeface="Cambria"/>
              </a:rPr>
              <a:t>synchronizes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out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transfers.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These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components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  </a:t>
            </a:r>
            <a:r>
              <a:rPr sz="1200" spc="55" dirty="0">
                <a:latin typeface="Cambria"/>
                <a:cs typeface="Cambria"/>
              </a:rPr>
              <a:t>Interface  </a:t>
            </a:r>
            <a:r>
              <a:rPr sz="1200" spc="90" dirty="0">
                <a:latin typeface="Cambria"/>
                <a:cs typeface="Cambria"/>
              </a:rPr>
              <a:t>Units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because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interface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</a:t>
            </a:r>
            <a:r>
              <a:rPr sz="1100" spc="55" dirty="0">
                <a:latin typeface="Symbol"/>
                <a:cs typeface="Symbol"/>
              </a:rPr>
              <a:t>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Cambria"/>
                <a:cs typeface="Cambria"/>
              </a:rPr>
              <a:t>processor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peripheral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devices.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180"/>
              </a:spcBef>
            </a:pPr>
            <a:r>
              <a:rPr sz="1200" b="1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b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spc="80" dirty="0">
                <a:solidFill>
                  <a:srgbClr val="C00000"/>
                </a:solidFill>
                <a:latin typeface="Cambria"/>
                <a:cs typeface="Cambria"/>
              </a:rPr>
              <a:t>main</a:t>
            </a:r>
            <a:r>
              <a:rPr sz="1200" b="1" spc="1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spc="85" dirty="0">
                <a:solidFill>
                  <a:srgbClr val="C00000"/>
                </a:solidFill>
                <a:latin typeface="Cambria"/>
                <a:cs typeface="Cambria"/>
              </a:rPr>
              <a:t>function</a:t>
            </a:r>
            <a:r>
              <a:rPr sz="1200" b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spc="60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b="1" spc="1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spc="70" dirty="0">
                <a:solidFill>
                  <a:srgbClr val="C00000"/>
                </a:solidFill>
                <a:latin typeface="Cambria"/>
                <a:cs typeface="Cambria"/>
              </a:rPr>
              <a:t>input-output</a:t>
            </a:r>
            <a:r>
              <a:rPr sz="1200" b="1" spc="1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spc="65" dirty="0">
                <a:solidFill>
                  <a:srgbClr val="C00000"/>
                </a:solidFill>
                <a:latin typeface="Cambria"/>
                <a:cs typeface="Cambria"/>
              </a:rPr>
              <a:t>interface</a:t>
            </a:r>
            <a:r>
              <a:rPr sz="1200" b="1" spc="1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spc="75" dirty="0">
                <a:solidFill>
                  <a:srgbClr val="C00000"/>
                </a:solidFill>
                <a:latin typeface="Cambria"/>
                <a:cs typeface="Cambria"/>
              </a:rPr>
              <a:t>circuit</a:t>
            </a:r>
            <a:r>
              <a:rPr sz="1200" b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spc="40" dirty="0">
                <a:solidFill>
                  <a:srgbClr val="C00000"/>
                </a:solidFill>
                <a:latin typeface="Cambria"/>
                <a:cs typeface="Cambria"/>
              </a:rPr>
              <a:t>are: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24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75" dirty="0">
                <a:latin typeface="Cambria"/>
                <a:cs typeface="Cambria"/>
              </a:rPr>
              <a:t>Data</a:t>
            </a:r>
            <a:r>
              <a:rPr sz="1200" b="1" spc="10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conversion:</a:t>
            </a:r>
            <a:endParaRPr sz="1200">
              <a:latin typeface="Cambria"/>
              <a:cs typeface="Cambria"/>
            </a:endParaRPr>
          </a:p>
          <a:p>
            <a:pPr marL="926465" marR="5080" lvl="1" indent="-228600">
              <a:lnSpc>
                <a:spcPct val="112500"/>
              </a:lnSpc>
              <a:spcBef>
                <a:spcPts val="5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105" dirty="0">
                <a:latin typeface="Cambria"/>
                <a:cs typeface="Cambria"/>
              </a:rPr>
              <a:t>Data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conversion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refers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conversion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between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digital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analog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conversion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serial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parallel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formats.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80" dirty="0">
                <a:latin typeface="Cambria"/>
                <a:cs typeface="Cambria"/>
              </a:rPr>
              <a:t>Synchronization:</a:t>
            </a:r>
            <a:endParaRPr sz="1200">
              <a:latin typeface="Cambria"/>
              <a:cs typeface="Cambria"/>
            </a:endParaRPr>
          </a:p>
          <a:p>
            <a:pPr marL="926465" marR="6985" lvl="1" indent="-228600">
              <a:lnSpc>
                <a:spcPts val="1620"/>
              </a:lnSpc>
              <a:spcBef>
                <a:spcPts val="70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70" dirty="0">
                <a:latin typeface="Cambria"/>
                <a:cs typeface="Cambria"/>
              </a:rPr>
              <a:t>Synchronization </a:t>
            </a:r>
            <a:r>
              <a:rPr sz="1200" spc="40" dirty="0">
                <a:latin typeface="Cambria"/>
                <a:cs typeface="Cambria"/>
              </a:rPr>
              <a:t>refers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matching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operating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speed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peripherals.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75" dirty="0">
                <a:latin typeface="Cambria"/>
                <a:cs typeface="Cambria"/>
              </a:rPr>
              <a:t>Device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selection:</a:t>
            </a:r>
            <a:endParaRPr sz="1200">
              <a:latin typeface="Cambria"/>
              <a:cs typeface="Cambria"/>
            </a:endParaRPr>
          </a:p>
          <a:p>
            <a:pPr marL="926465" marR="6985" lvl="1" indent="-228600">
              <a:lnSpc>
                <a:spcPts val="1630"/>
              </a:lnSpc>
              <a:spcBef>
                <a:spcPts val="65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60" dirty="0">
                <a:latin typeface="Cambria"/>
                <a:cs typeface="Cambria"/>
              </a:rPr>
              <a:t>Device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selection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refers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selection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of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queue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manner.</a:t>
            </a:r>
            <a:endParaRPr sz="1200">
              <a:latin typeface="Cambria"/>
              <a:cs typeface="Cambria"/>
            </a:endParaRPr>
          </a:p>
          <a:p>
            <a:pPr marL="12700" marR="9525" algn="just">
              <a:lnSpc>
                <a:spcPct val="113300"/>
              </a:lnSpc>
              <a:spcBef>
                <a:spcPts val="890"/>
              </a:spcBef>
            </a:pP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typical </a:t>
            </a:r>
            <a:r>
              <a:rPr sz="1200" spc="85" dirty="0">
                <a:latin typeface="Cambria"/>
                <a:cs typeface="Cambria"/>
              </a:rPr>
              <a:t>communication </a:t>
            </a:r>
            <a:r>
              <a:rPr sz="1200" spc="70" dirty="0">
                <a:latin typeface="Cambria"/>
                <a:cs typeface="Cambria"/>
              </a:rPr>
              <a:t>link </a:t>
            </a:r>
            <a:r>
              <a:rPr sz="1200" spc="50" dirty="0">
                <a:latin typeface="Cambria"/>
                <a:cs typeface="Cambria"/>
              </a:rPr>
              <a:t>between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processor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several peripherals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fig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above.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19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lines,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lines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lines.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16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processor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attached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peripherals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interface.</a:t>
            </a:r>
            <a:endParaRPr sz="1200">
              <a:latin typeface="Cambria"/>
              <a:cs typeface="Cambria"/>
            </a:endParaRPr>
          </a:p>
          <a:p>
            <a:pPr marL="12700" marR="10795" algn="just">
              <a:lnSpc>
                <a:spcPct val="112500"/>
              </a:lnSpc>
            </a:pPr>
            <a:r>
              <a:rPr sz="1200" spc="25" dirty="0">
                <a:latin typeface="Cambria"/>
                <a:cs typeface="Cambria"/>
              </a:rPr>
              <a:t>To </a:t>
            </a:r>
            <a:r>
              <a:rPr sz="1200" spc="85" dirty="0">
                <a:latin typeface="Cambria"/>
                <a:cs typeface="Cambria"/>
              </a:rPr>
              <a:t>communicate </a:t>
            </a:r>
            <a:r>
              <a:rPr sz="1200" spc="55" dirty="0">
                <a:latin typeface="Cambria"/>
                <a:cs typeface="Cambria"/>
              </a:rPr>
              <a:t>with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particular </a:t>
            </a:r>
            <a:r>
              <a:rPr sz="1200" spc="55" dirty="0">
                <a:latin typeface="Cambria"/>
                <a:cs typeface="Cambria"/>
              </a:rPr>
              <a:t>device,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processor </a:t>
            </a:r>
            <a:r>
              <a:rPr sz="1200" spc="70" dirty="0">
                <a:latin typeface="Cambria"/>
                <a:cs typeface="Cambria"/>
              </a:rPr>
              <a:t>places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45" dirty="0">
                <a:latin typeface="Cambria"/>
                <a:cs typeface="Cambria"/>
              </a:rPr>
              <a:t>device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75" dirty="0">
                <a:latin typeface="Cambria"/>
                <a:cs typeface="Cambria"/>
              </a:rPr>
              <a:t> on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lines.</a:t>
            </a:r>
            <a:endParaRPr sz="1200">
              <a:latin typeface="Cambria"/>
              <a:cs typeface="Cambria"/>
            </a:endParaRPr>
          </a:p>
          <a:p>
            <a:pPr marL="12700" marR="5715" algn="just">
              <a:lnSpc>
                <a:spcPct val="112500"/>
              </a:lnSpc>
            </a:pPr>
            <a:r>
              <a:rPr sz="1200" spc="120" dirty="0">
                <a:latin typeface="Cambria"/>
                <a:cs typeface="Cambria"/>
              </a:rPr>
              <a:t>Each </a:t>
            </a:r>
            <a:r>
              <a:rPr sz="1200" spc="55" dirty="0">
                <a:latin typeface="Cambria"/>
                <a:cs typeface="Cambria"/>
              </a:rPr>
              <a:t>Interface</a:t>
            </a:r>
            <a:r>
              <a:rPr sz="1200" spc="60" dirty="0">
                <a:latin typeface="Cambria"/>
                <a:cs typeface="Cambria"/>
              </a:rPr>
              <a:t> decodes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received</a:t>
            </a:r>
            <a:r>
              <a:rPr sz="1200" spc="50" dirty="0">
                <a:latin typeface="Cambria"/>
                <a:cs typeface="Cambria"/>
              </a:rPr>
              <a:t> 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 </a:t>
            </a:r>
            <a:r>
              <a:rPr sz="1200" spc="114" dirty="0">
                <a:latin typeface="Cambria"/>
                <a:cs typeface="Cambria"/>
              </a:rPr>
              <a:t>bus, 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interprets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them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for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peripherals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provides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signals</a:t>
            </a:r>
            <a:r>
              <a:rPr sz="1200" spc="4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peripheral </a:t>
            </a:r>
            <a:r>
              <a:rPr sz="1200" spc="55" dirty="0">
                <a:latin typeface="Cambria"/>
                <a:cs typeface="Cambria"/>
              </a:rPr>
              <a:t> controller.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also</a:t>
            </a:r>
            <a:r>
              <a:rPr sz="1200" spc="70" dirty="0">
                <a:latin typeface="Cambria"/>
                <a:cs typeface="Cambria"/>
              </a:rPr>
              <a:t> synchronizes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flow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5" dirty="0">
                <a:latin typeface="Cambria"/>
                <a:cs typeface="Cambria"/>
              </a:rPr>
              <a:t>supervises</a:t>
            </a:r>
            <a:r>
              <a:rPr sz="1200" spc="70" dirty="0">
                <a:latin typeface="Cambria"/>
                <a:cs typeface="Cambria"/>
              </a:rPr>
              <a:t> 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peripheral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processor.</a:t>
            </a:r>
            <a:endParaRPr sz="1200">
              <a:latin typeface="Cambria"/>
              <a:cs typeface="Cambria"/>
            </a:endParaRPr>
          </a:p>
          <a:p>
            <a:pPr marL="12700" marR="6985" algn="just">
              <a:lnSpc>
                <a:spcPts val="1620"/>
              </a:lnSpc>
              <a:spcBef>
                <a:spcPts val="85"/>
              </a:spcBef>
            </a:pPr>
            <a:r>
              <a:rPr sz="1200" spc="120" dirty="0">
                <a:latin typeface="Cambria"/>
                <a:cs typeface="Cambria"/>
              </a:rPr>
              <a:t>Each </a:t>
            </a:r>
            <a:r>
              <a:rPr sz="1200" spc="55" dirty="0">
                <a:latin typeface="Cambria"/>
                <a:cs typeface="Cambria"/>
              </a:rPr>
              <a:t>peripheral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has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own</a:t>
            </a:r>
            <a:r>
              <a:rPr sz="1200" spc="55" dirty="0">
                <a:latin typeface="Cambria"/>
                <a:cs typeface="Cambria"/>
              </a:rPr>
              <a:t> controller.</a:t>
            </a:r>
            <a:r>
              <a:rPr sz="1200" spc="60" dirty="0">
                <a:latin typeface="Cambria"/>
                <a:cs typeface="Cambria"/>
              </a:rPr>
              <a:t> For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example,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printer</a:t>
            </a:r>
            <a:r>
              <a:rPr sz="1200" spc="50" dirty="0">
                <a:latin typeface="Cambria"/>
                <a:cs typeface="Cambria"/>
              </a:rPr>
              <a:t> controller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controls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paper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motion,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timing.</a:t>
            </a:r>
            <a:endParaRPr sz="1200">
              <a:latin typeface="Cambria"/>
              <a:cs typeface="Cambria"/>
            </a:endParaRPr>
          </a:p>
          <a:p>
            <a:pPr marL="12700" marR="9525" indent="48260" algn="just">
              <a:lnSpc>
                <a:spcPts val="1620"/>
              </a:lnSpc>
              <a:spcBef>
                <a:spcPts val="5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control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lines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referred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I/O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command.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commands  </a:t>
            </a:r>
            <a:r>
              <a:rPr sz="1200" spc="55" dirty="0">
                <a:latin typeface="Cambria"/>
                <a:cs typeface="Cambria"/>
              </a:rPr>
              <a:t>are  </a:t>
            </a:r>
            <a:r>
              <a:rPr sz="1200" spc="100" dirty="0">
                <a:latin typeface="Cambria"/>
                <a:cs typeface="Cambria"/>
              </a:rPr>
              <a:t>as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following:</a:t>
            </a:r>
            <a:endParaRPr sz="1200">
              <a:latin typeface="Cambria"/>
              <a:cs typeface="Cambria"/>
            </a:endParaRPr>
          </a:p>
          <a:p>
            <a:pPr marL="469265" marR="6350" indent="-228600">
              <a:lnSpc>
                <a:spcPct val="111700"/>
              </a:lnSpc>
              <a:spcBef>
                <a:spcPts val="10"/>
              </a:spcBef>
              <a:buFont typeface="Symbol"/>
              <a:buChar char=""/>
              <a:tabLst>
                <a:tab pos="469265" algn="l"/>
                <a:tab pos="469900" algn="l"/>
                <a:tab pos="1196975" algn="l"/>
              </a:tabLst>
            </a:pPr>
            <a:r>
              <a:rPr sz="1200" b="1" spc="80" dirty="0">
                <a:latin typeface="Cambria"/>
                <a:cs typeface="Cambria"/>
              </a:rPr>
              <a:t>Control	</a:t>
            </a:r>
            <a:r>
              <a:rPr sz="1200" b="1" spc="85" dirty="0">
                <a:latin typeface="Cambria"/>
                <a:cs typeface="Cambria"/>
              </a:rPr>
              <a:t>command</a:t>
            </a:r>
            <a:r>
              <a:rPr sz="1200" spc="85" dirty="0">
                <a:latin typeface="Cambria"/>
                <a:cs typeface="Cambria"/>
              </a:rPr>
              <a:t>-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3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command</a:t>
            </a:r>
            <a:r>
              <a:rPr sz="1200" spc="3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3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issued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activate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peripheral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inform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do.</a:t>
            </a:r>
            <a:endParaRPr sz="1200">
              <a:latin typeface="Cambria"/>
              <a:cs typeface="Cambria"/>
            </a:endParaRPr>
          </a:p>
          <a:p>
            <a:pPr marL="469265" marR="6985" indent="-228600">
              <a:lnSpc>
                <a:spcPct val="111700"/>
              </a:lnSpc>
              <a:spcBef>
                <a:spcPts val="9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95" dirty="0">
                <a:latin typeface="Cambria"/>
                <a:cs typeface="Cambria"/>
              </a:rPr>
              <a:t>Status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100" dirty="0">
                <a:latin typeface="Cambria"/>
                <a:cs typeface="Cambria"/>
              </a:rPr>
              <a:t>comm</a:t>
            </a:r>
            <a:r>
              <a:rPr sz="1200" spc="100" dirty="0">
                <a:latin typeface="Cambria"/>
                <a:cs typeface="Cambria"/>
              </a:rPr>
              <a:t>and-</a:t>
            </a:r>
            <a:r>
              <a:rPr sz="1200" spc="459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status  </a:t>
            </a:r>
            <a:r>
              <a:rPr sz="1200" spc="100" dirty="0">
                <a:latin typeface="Cambria"/>
                <a:cs typeface="Cambria"/>
              </a:rPr>
              <a:t>command</a:t>
            </a:r>
            <a:r>
              <a:rPr sz="1200" spc="459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test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various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status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conditions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interface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peripheral.</a:t>
            </a:r>
            <a:endParaRPr sz="1200">
              <a:latin typeface="Cambria"/>
              <a:cs typeface="Cambria"/>
            </a:endParaRPr>
          </a:p>
          <a:p>
            <a:pPr marL="469265" marR="6350" indent="-228600">
              <a:lnSpc>
                <a:spcPct val="112500"/>
              </a:lnSpc>
              <a:spcBef>
                <a:spcPts val="8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75" dirty="0">
                <a:latin typeface="Cambria"/>
                <a:cs typeface="Cambria"/>
              </a:rPr>
              <a:t>Data</a:t>
            </a:r>
            <a:r>
              <a:rPr sz="1200" b="1" spc="17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Output</a:t>
            </a:r>
            <a:r>
              <a:rPr sz="1200" b="1" spc="18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command</a:t>
            </a:r>
            <a:r>
              <a:rPr sz="1200" spc="85" dirty="0">
                <a:latin typeface="Cambria"/>
                <a:cs typeface="Cambria"/>
              </a:rPr>
              <a:t>-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command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causes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interface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respond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31723"/>
            <a:ext cx="5970270" cy="28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6350" indent="-228600" algn="just">
              <a:lnSpc>
                <a:spcPct val="112500"/>
              </a:lnSpc>
              <a:spcBef>
                <a:spcPts val="100"/>
              </a:spcBef>
              <a:buSzPct val="116666"/>
              <a:buFont typeface="Symbol"/>
              <a:buChar char=""/>
              <a:tabLst>
                <a:tab pos="469900" algn="l"/>
              </a:tabLst>
            </a:pPr>
            <a:r>
              <a:rPr sz="1200" b="1" spc="75" dirty="0">
                <a:latin typeface="Cambria"/>
                <a:cs typeface="Cambria"/>
              </a:rPr>
              <a:t>Data Input </a:t>
            </a:r>
            <a:r>
              <a:rPr sz="1200" b="1" spc="85" dirty="0">
                <a:latin typeface="Cambria"/>
                <a:cs typeface="Cambria"/>
              </a:rPr>
              <a:t>command</a:t>
            </a:r>
            <a:r>
              <a:rPr sz="1200" spc="85" dirty="0">
                <a:latin typeface="Cambria"/>
                <a:cs typeface="Cambria"/>
              </a:rPr>
              <a:t>-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100" dirty="0">
                <a:latin typeface="Cambria"/>
                <a:cs typeface="Cambria"/>
              </a:rPr>
              <a:t>command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opposite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85" dirty="0">
                <a:latin typeface="Cambria"/>
                <a:cs typeface="Cambria"/>
              </a:rPr>
              <a:t>output. </a:t>
            </a:r>
            <a:r>
              <a:rPr sz="1200" spc="75" dirty="0">
                <a:latin typeface="Cambria"/>
                <a:cs typeface="Cambria"/>
              </a:rPr>
              <a:t>In this </a:t>
            </a:r>
            <a:r>
              <a:rPr sz="1200" spc="90" dirty="0">
                <a:latin typeface="Cambria"/>
                <a:cs typeface="Cambria"/>
              </a:rPr>
              <a:t>case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interface </a:t>
            </a:r>
            <a:r>
              <a:rPr sz="1200" spc="45" dirty="0">
                <a:latin typeface="Cambria"/>
                <a:cs typeface="Cambria"/>
              </a:rPr>
              <a:t>receives </a:t>
            </a:r>
            <a:r>
              <a:rPr sz="1200" spc="75" dirty="0">
                <a:latin typeface="Cambria"/>
                <a:cs typeface="Cambria"/>
              </a:rPr>
              <a:t>on </a:t>
            </a:r>
            <a:r>
              <a:rPr sz="1200" spc="60" dirty="0">
                <a:latin typeface="Cambria"/>
                <a:cs typeface="Cambria"/>
              </a:rPr>
              <a:t>item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peripheral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places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buffer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endParaRPr sz="1200">
              <a:latin typeface="Cambria"/>
              <a:cs typeface="Cambria"/>
            </a:endParaRPr>
          </a:p>
          <a:p>
            <a:pPr marL="12700" marR="6985" algn="just">
              <a:lnSpc>
                <a:spcPct val="112500"/>
              </a:lnSpc>
            </a:pPr>
            <a:r>
              <a:rPr sz="1200" spc="25" dirty="0">
                <a:latin typeface="Cambria"/>
                <a:cs typeface="Cambria"/>
              </a:rPr>
              <a:t>To </a:t>
            </a:r>
            <a:r>
              <a:rPr sz="1200" spc="85" dirty="0">
                <a:latin typeface="Cambria"/>
                <a:cs typeface="Cambria"/>
              </a:rPr>
              <a:t>communicate </a:t>
            </a:r>
            <a:r>
              <a:rPr sz="1200" spc="55" dirty="0">
                <a:latin typeface="Cambria"/>
                <a:cs typeface="Cambria"/>
              </a:rPr>
              <a:t>with </a:t>
            </a:r>
            <a:r>
              <a:rPr sz="1200" spc="114" dirty="0">
                <a:latin typeface="Cambria"/>
                <a:cs typeface="Cambria"/>
              </a:rPr>
              <a:t>I/O,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processor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85" dirty="0">
                <a:latin typeface="Cambria"/>
                <a:cs typeface="Cambria"/>
              </a:rPr>
              <a:t>communicate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unit. </a:t>
            </a:r>
            <a:r>
              <a:rPr sz="1200" spc="60" dirty="0">
                <a:latin typeface="Cambria"/>
                <a:cs typeface="Cambria"/>
              </a:rPr>
              <a:t>Like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0" dirty="0">
                <a:latin typeface="Cambria"/>
                <a:cs typeface="Cambria"/>
              </a:rPr>
              <a:t>I/O </a:t>
            </a:r>
            <a:r>
              <a:rPr sz="1200" spc="114" dirty="0">
                <a:latin typeface="Cambria"/>
                <a:cs typeface="Cambria"/>
              </a:rPr>
              <a:t>bus,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80" dirty="0">
                <a:latin typeface="Cambria"/>
                <a:cs typeface="Cambria"/>
              </a:rPr>
              <a:t>contains </a:t>
            </a:r>
            <a:r>
              <a:rPr sz="1200" spc="90" dirty="0">
                <a:latin typeface="Cambria"/>
                <a:cs typeface="Cambria"/>
              </a:rPr>
              <a:t>data, </a:t>
            </a:r>
            <a:r>
              <a:rPr sz="1200" spc="75" dirty="0">
                <a:latin typeface="Cambria"/>
                <a:cs typeface="Cambria"/>
              </a:rPr>
              <a:t>address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0" dirty="0">
                <a:latin typeface="Cambria"/>
                <a:cs typeface="Cambria"/>
              </a:rPr>
              <a:t>read/write </a:t>
            </a:r>
            <a:r>
              <a:rPr sz="1200" spc="55" dirty="0">
                <a:latin typeface="Cambria"/>
                <a:cs typeface="Cambria"/>
              </a:rPr>
              <a:t> control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lines.</a:t>
            </a:r>
            <a:endParaRPr sz="1200">
              <a:latin typeface="Cambria"/>
              <a:cs typeface="Cambria"/>
            </a:endParaRPr>
          </a:p>
          <a:p>
            <a:pPr marL="12700" marR="8255" algn="just">
              <a:lnSpc>
                <a:spcPct val="112500"/>
              </a:lnSpc>
            </a:pPr>
            <a:r>
              <a:rPr sz="1200" spc="45" dirty="0">
                <a:latin typeface="Cambria"/>
                <a:cs typeface="Cambria"/>
              </a:rPr>
              <a:t>There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3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ways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buses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communicate 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I/O:</a:t>
            </a:r>
            <a:endParaRPr sz="1200">
              <a:latin typeface="Cambria"/>
              <a:cs typeface="Cambria"/>
            </a:endParaRPr>
          </a:p>
          <a:p>
            <a:pPr marL="926465" lvl="1" indent="-465455">
              <a:lnSpc>
                <a:spcPct val="100000"/>
              </a:lnSpc>
              <a:spcBef>
                <a:spcPts val="660"/>
              </a:spcBef>
              <a:buSzPct val="133333"/>
              <a:buFont typeface="Symbol"/>
              <a:buChar char=""/>
              <a:tabLst>
                <a:tab pos="926465" algn="l"/>
                <a:tab pos="927100" algn="l"/>
              </a:tabLst>
            </a:pPr>
            <a:r>
              <a:rPr sz="1200" spc="100" dirty="0">
                <a:latin typeface="Cambria"/>
                <a:cs typeface="Cambria"/>
              </a:rPr>
              <a:t>Use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Separate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buses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,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I/O.</a:t>
            </a:r>
            <a:endParaRPr sz="1200">
              <a:latin typeface="Cambria"/>
              <a:cs typeface="Cambria"/>
            </a:endParaRPr>
          </a:p>
          <a:p>
            <a:pPr marL="913130" marR="6985" lvl="1" indent="-451484">
              <a:lnSpc>
                <a:spcPct val="111700"/>
              </a:lnSpc>
              <a:spcBef>
                <a:spcPts val="490"/>
              </a:spcBef>
              <a:buSzPct val="133333"/>
              <a:buFont typeface="Symbol"/>
              <a:buChar char=""/>
              <a:tabLst>
                <a:tab pos="913130" algn="l"/>
                <a:tab pos="913765" algn="l"/>
              </a:tabLst>
            </a:pPr>
            <a:r>
              <a:rPr sz="1200" spc="100" dirty="0">
                <a:latin typeface="Cambria"/>
                <a:cs typeface="Cambria"/>
              </a:rPr>
              <a:t>Use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both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  </a:t>
            </a:r>
            <a:r>
              <a:rPr sz="1200" spc="90" dirty="0">
                <a:latin typeface="Cambria"/>
                <a:cs typeface="Cambria"/>
              </a:rPr>
              <a:t>but  </a:t>
            </a:r>
            <a:r>
              <a:rPr sz="1200" spc="70" dirty="0">
                <a:latin typeface="Cambria"/>
                <a:cs typeface="Cambria"/>
              </a:rPr>
              <a:t>separate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lines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each.</a:t>
            </a:r>
            <a:endParaRPr sz="1200">
              <a:latin typeface="Cambria"/>
              <a:cs typeface="Cambria"/>
            </a:endParaRPr>
          </a:p>
          <a:p>
            <a:pPr marL="913130" marR="5080" lvl="1" indent="-451484">
              <a:lnSpc>
                <a:spcPct val="112700"/>
              </a:lnSpc>
              <a:spcBef>
                <a:spcPts val="480"/>
              </a:spcBef>
              <a:buSzPct val="133333"/>
              <a:buFont typeface="Symbol"/>
              <a:buChar char=""/>
              <a:tabLst>
                <a:tab pos="913130" algn="l"/>
                <a:tab pos="913765" algn="l"/>
              </a:tabLst>
            </a:pPr>
            <a:r>
              <a:rPr sz="1200" spc="100" dirty="0">
                <a:latin typeface="Cambria"/>
                <a:cs typeface="Cambria"/>
              </a:rPr>
              <a:t>Use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bus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lines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566921"/>
            <a:ext cx="5943600" cy="42728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287</Words>
  <Application>Microsoft Office PowerPoint</Application>
  <PresentationFormat>Custom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Cambria</vt:lpstr>
      <vt:lpstr>Century Gothic</vt:lpstr>
      <vt:lpstr>Courier New</vt:lpstr>
      <vt:lpstr>Symbol</vt:lpstr>
      <vt:lpstr>Times New Roman</vt:lpstr>
      <vt:lpstr>Wingdings 3</vt:lpstr>
      <vt:lpstr>Wisp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2022-07-26T08:36:17Z</dcterms:created>
  <dcterms:modified xsi:type="dcterms:W3CDTF">2022-07-26T08:36:52Z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2022-03-01T00:00:00Z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